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59" r:id="rId12"/>
    <p:sldId id="260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7" d="100"/>
          <a:sy n="77" d="100"/>
        </p:scale>
        <p:origin x="-1864" y="-112"/>
      </p:cViewPr>
      <p:guideLst>
        <p:guide orient="horz" pos="2158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C496-666C-3D45-808A-C94EAFC0AA1B}" type="datetimeFigureOut">
              <a:rPr lang="en-US" smtClean="0"/>
              <a:t>4/6/16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31C59-3DB9-6D42-BE01-B438852C7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6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1C59-3DB9-6D42-BE01-B438852C72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-The UA has been very progressive in incorporating water-harvesting detention basins within its infrastructure for the past 30 years or so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-The focus of my project</a:t>
            </a:r>
            <a:r>
              <a:rPr lang="en-US" baseline="0" dirty="0" smtClean="0"/>
              <a:t> was to take a closer look at how the manipulation of our urban watershed is affecting detention basin soils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-I took a quantitative look at how soil chemistry, mineralogy, and texture are changing as a result of an increased influx of </a:t>
            </a:r>
            <a:r>
              <a:rPr lang="en-US" baseline="0" dirty="0" err="1" smtClean="0"/>
              <a:t>stormwater</a:t>
            </a:r>
            <a:r>
              <a:rPr lang="en-US" baseline="0" dirty="0" smtClean="0"/>
              <a:t> runoff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-I also researched the potential for </a:t>
            </a:r>
            <a:r>
              <a:rPr lang="en-US" baseline="0" dirty="0" err="1" smtClean="0"/>
              <a:t>biochar</a:t>
            </a:r>
            <a:r>
              <a:rPr lang="en-US" baseline="0" dirty="0" smtClean="0"/>
              <a:t> to be used as a soil amendment to improve local soil and water quality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1C59-3DB9-6D42-BE01-B438852C72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63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-Four campus</a:t>
            </a:r>
            <a:r>
              <a:rPr lang="en-US" baseline="0" dirty="0" smtClean="0"/>
              <a:t> basins were selected for study in this project because of their differences in age and location within the overall watershed</a:t>
            </a:r>
          </a:p>
          <a:p>
            <a:r>
              <a:rPr lang="en-US" baseline="0" dirty="0" smtClean="0"/>
              <a:t>-Within each basin, about 6 soil samples were taken from the bottom of the basin receiving the direct influx of </a:t>
            </a:r>
            <a:r>
              <a:rPr lang="en-US" baseline="0" dirty="0" err="1" smtClean="0"/>
              <a:t>stormwater</a:t>
            </a:r>
            <a:r>
              <a:rPr lang="en-US" baseline="0" dirty="0" smtClean="0"/>
              <a:t>, and 6 samples were taken as control samples from the surrounding soil above the basin</a:t>
            </a:r>
          </a:p>
          <a:p>
            <a:r>
              <a:rPr lang="en-US" baseline="0" dirty="0" smtClean="0"/>
              <a:t>-The four basins sampled are shown here with the year they were constructed</a:t>
            </a:r>
            <a:r>
              <a:rPr lang="is-IS" baseline="0" dirty="0" smtClean="0"/>
              <a:t>… our older basins include the College of Nursin basin and the Tyndall/6th basin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1C59-3DB9-6D42-BE01-B438852C72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70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1C59-3DB9-6D42-BE01-B438852C72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4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1C59-3DB9-6D42-BE01-B438852C72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39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1C59-3DB9-6D42-BE01-B438852C72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81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-Biochar is</a:t>
            </a:r>
            <a:r>
              <a:rPr lang="en-US" baseline="0" dirty="0" smtClean="0"/>
              <a:t> a common soil amendment that is comprised of biomass that has undergone pyrolysis</a:t>
            </a:r>
          </a:p>
          <a:p>
            <a:r>
              <a:rPr lang="en-US" baseline="0" dirty="0" smtClean="0"/>
              <a:t>-It has been shown to have a particular affinity for absorbing organic contaminants such as benzene, atrazine, TCE</a:t>
            </a:r>
          </a:p>
          <a:p>
            <a:r>
              <a:rPr lang="en-US" baseline="0" dirty="0" smtClean="0"/>
              <a:t>-These types of contaminants are abundant in urban </a:t>
            </a:r>
            <a:r>
              <a:rPr lang="en-US" baseline="0" dirty="0" err="1" smtClean="0"/>
              <a:t>stormwater</a:t>
            </a:r>
            <a:r>
              <a:rPr lang="en-US" baseline="0" dirty="0" smtClean="0"/>
              <a:t> runoff from oil, pesticides, herbicides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31C59-3DB9-6D42-BE01-B438852C72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27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0FBB-1855-D64C-81F1-CD86895E5C85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FAE-2663-164D-97DB-40136CC4E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1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0FBB-1855-D64C-81F1-CD86895E5C85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FAE-2663-164D-97DB-40136CC4E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2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0FBB-1855-D64C-81F1-CD86895E5C85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FAE-2663-164D-97DB-40136CC4E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5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0FBB-1855-D64C-81F1-CD86895E5C85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FAE-2663-164D-97DB-40136CC4E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0FBB-1855-D64C-81F1-CD86895E5C85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FAE-2663-164D-97DB-40136CC4E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0FBB-1855-D64C-81F1-CD86895E5C85}" type="datetimeFigureOut">
              <a:rPr lang="en-US" smtClean="0"/>
              <a:t>4/6/16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FAE-2663-164D-97DB-40136CC4E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4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0FBB-1855-D64C-81F1-CD86895E5C85}" type="datetimeFigureOut">
              <a:rPr lang="en-US" smtClean="0"/>
              <a:t>4/6/16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FAE-2663-164D-97DB-40136CC4E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8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0FBB-1855-D64C-81F1-CD86895E5C85}" type="datetimeFigureOut">
              <a:rPr lang="en-US" smtClean="0"/>
              <a:t>4/6/16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FAE-2663-164D-97DB-40136CC4E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2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0FBB-1855-D64C-81F1-CD86895E5C85}" type="datetimeFigureOut">
              <a:rPr lang="en-US" smtClean="0"/>
              <a:t>4/6/16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FAE-2663-164D-97DB-40136CC4E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1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0FBB-1855-D64C-81F1-CD86895E5C85}" type="datetimeFigureOut">
              <a:rPr lang="en-US" smtClean="0"/>
              <a:t>4/6/16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FAE-2663-164D-97DB-40136CC4E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0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70FBB-1855-D64C-81F1-CD86895E5C85}" type="datetimeFigureOut">
              <a:rPr lang="en-US" smtClean="0"/>
              <a:t>4/6/16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DFAE-2663-164D-97DB-40136CC4E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9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70FBB-1855-D64C-81F1-CD86895E5C85}" type="datetimeFigureOut">
              <a:rPr lang="en-US" smtClean="0"/>
              <a:t>4/6/16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CDFAE-2663-164D-97DB-40136CC4E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0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667" y="660400"/>
            <a:ext cx="8568265" cy="1470025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Arial Unicode MS"/>
                <a:cs typeface="Arial Unicode MS"/>
              </a:rPr>
              <a:t>Urban Stormwater Harvesting: Implications and Strategies for Detention Basin Soils</a:t>
            </a:r>
            <a:endParaRPr lang="en-US" b="1" dirty="0">
              <a:effectLst/>
              <a:latin typeface="Arial Unicode MS"/>
              <a:cs typeface="Arial Unicode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388" y="2450114"/>
            <a:ext cx="7772400" cy="3882951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  <a:cs typeface="Arial Unicode MS"/>
              </a:rPr>
              <a:t>Mara Rembelski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  <a:cs typeface="Arial Unicode MS"/>
              </a:rPr>
              <a:t>Advised by Dr. Craig Rasmussen, Associate Professor of Environmental Pedology</a:t>
            </a:r>
          </a:p>
          <a:p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Unicode MS"/>
              <a:cs typeface="Arial Unicode MS"/>
            </a:endParaRP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  <a:cs typeface="Arial Unicode MS"/>
              </a:rPr>
              <a:t>25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  <a:cs typeface="Arial Unicode MS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  <a:cs typeface="Arial Unicode MS"/>
              </a:rPr>
              <a:t> Annual Arizona Space Grant Consortium Symposium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  <a:cs typeface="Arial Unicode MS"/>
              </a:rPr>
              <a:t>16 April 2016</a:t>
            </a: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  <a:cs typeface="Arial Unicode MS"/>
              </a:rPr>
              <a:t>University of Arizona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 Unicode MS"/>
              <a:cs typeface="Arial Unicode MS"/>
            </a:endParaRPr>
          </a:p>
        </p:txBody>
      </p:sp>
      <p:pic>
        <p:nvPicPr>
          <p:cNvPr id="4" name="Picture 3" descr="ind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5" y="5689600"/>
            <a:ext cx="1100666" cy="1016000"/>
          </a:xfrm>
          <a:prstGeom prst="rect">
            <a:avLst/>
          </a:prstGeom>
        </p:spPr>
      </p:pic>
      <p:pic>
        <p:nvPicPr>
          <p:cNvPr id="5" name="Picture 4" descr="SWES Logo W7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88" y="5689600"/>
            <a:ext cx="739806" cy="1016000"/>
          </a:xfrm>
          <a:prstGeom prst="rect">
            <a:avLst/>
          </a:prstGeom>
        </p:spPr>
      </p:pic>
      <p:pic>
        <p:nvPicPr>
          <p:cNvPr id="6" name="Picture 5" descr="AZSGC Logo_300dp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09" y="5689600"/>
            <a:ext cx="656466" cy="1016000"/>
          </a:xfrm>
          <a:prstGeom prst="rect">
            <a:avLst/>
          </a:prstGeom>
        </p:spPr>
      </p:pic>
      <p:pic>
        <p:nvPicPr>
          <p:cNvPr id="7" name="Picture 6" descr="NASA_logo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79" y="5839222"/>
            <a:ext cx="992711" cy="82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9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/>
                <a:cs typeface="Arial Unicode MS"/>
              </a:rPr>
              <a:t>Biochar Column Experiment</a:t>
            </a:r>
            <a:endParaRPr lang="en-US" dirty="0">
              <a:latin typeface="Arial Unicode MS"/>
              <a:cs typeface="Arial Unicode MS"/>
            </a:endParaRPr>
          </a:p>
        </p:txBody>
      </p:sp>
      <p:pic>
        <p:nvPicPr>
          <p:cNvPr id="4" name="Content Placeholder 3" descr="IMG_343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60375" y="1600200"/>
            <a:ext cx="8229600" cy="4525963"/>
          </a:xfrm>
        </p:spPr>
      </p:pic>
      <p:pic>
        <p:nvPicPr>
          <p:cNvPr id="5" name="Picture 4" descr="AZSGC Logo_300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534" y="5842000"/>
            <a:ext cx="656466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66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/>
                <a:cs typeface="Arial Unicode MS"/>
              </a:rPr>
              <a:t>Conclusions</a:t>
            </a:r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Unicode MS"/>
                <a:cs typeface="Arial Unicode MS"/>
              </a:rPr>
              <a:t>Variability in soil properties between different basin sites and basin/control samples</a:t>
            </a:r>
          </a:p>
          <a:p>
            <a:r>
              <a:rPr lang="en-US" dirty="0" smtClean="0">
                <a:latin typeface="Arial Unicode MS"/>
                <a:cs typeface="Arial Unicode MS"/>
              </a:rPr>
              <a:t>Over time, these soils accumulate components </a:t>
            </a:r>
            <a:r>
              <a:rPr lang="en-US" dirty="0" smtClean="0">
                <a:latin typeface="Arial Unicode MS"/>
                <a:cs typeface="Arial Unicode MS"/>
              </a:rPr>
              <a:t>from</a:t>
            </a:r>
            <a:r>
              <a:rPr lang="en-US" dirty="0" smtClean="0">
                <a:latin typeface="Arial Unicode MS"/>
                <a:cs typeface="Arial Unicode MS"/>
              </a:rPr>
              <a:t> </a:t>
            </a:r>
            <a:r>
              <a:rPr lang="en-US" dirty="0" smtClean="0">
                <a:latin typeface="Arial Unicode MS"/>
                <a:cs typeface="Arial Unicode MS"/>
              </a:rPr>
              <a:t>surface runoff</a:t>
            </a:r>
          </a:p>
          <a:p>
            <a:r>
              <a:rPr lang="en-US" dirty="0" smtClean="0">
                <a:latin typeface="Arial Unicode MS"/>
                <a:cs typeface="Arial Unicode MS"/>
              </a:rPr>
              <a:t>Biochar is an and effective means of improving water and soil quality within detention basins</a:t>
            </a:r>
            <a:endParaRPr lang="en-US" dirty="0">
              <a:latin typeface="Arial Unicode MS"/>
              <a:cs typeface="Arial Unicode MS"/>
            </a:endParaRPr>
          </a:p>
        </p:txBody>
      </p:sp>
      <p:pic>
        <p:nvPicPr>
          <p:cNvPr id="4" name="Picture 3" descr="AZSGC Logo_300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534" y="5840413"/>
            <a:ext cx="656466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7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14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Unicode MS"/>
                <a:cs typeface="Arial Unicode MS"/>
              </a:rPr>
              <a:t>Acknowledgements</a:t>
            </a:r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Unicode MS"/>
                <a:cs typeface="Arial Unicode MS"/>
              </a:rPr>
              <a:t>NASA Arizona Space Grant Consortium, Susan Brew and Chandra </a:t>
            </a:r>
            <a:r>
              <a:rPr lang="en-US" dirty="0" err="1" smtClean="0">
                <a:latin typeface="Arial Unicode MS"/>
                <a:cs typeface="Arial Unicode MS"/>
              </a:rPr>
              <a:t>Holifield</a:t>
            </a:r>
            <a:endParaRPr lang="en-US" dirty="0" smtClean="0">
              <a:latin typeface="Arial Unicode MS"/>
              <a:cs typeface="Arial Unicode MS"/>
            </a:endParaRPr>
          </a:p>
          <a:p>
            <a:r>
              <a:rPr lang="en-US" dirty="0" smtClean="0">
                <a:latin typeface="Arial Unicode MS"/>
                <a:cs typeface="Arial Unicode MS"/>
              </a:rPr>
              <a:t>My Advisor Dr. Craig Rasmussen</a:t>
            </a:r>
          </a:p>
          <a:p>
            <a:r>
              <a:rPr lang="en-US" dirty="0" smtClean="0">
                <a:latin typeface="Arial Unicode MS"/>
                <a:cs typeface="Arial Unicode MS"/>
              </a:rPr>
              <a:t>Professors Dr. </a:t>
            </a:r>
            <a:r>
              <a:rPr lang="en-US" dirty="0" err="1" smtClean="0">
                <a:latin typeface="Arial Unicode MS"/>
                <a:cs typeface="Arial Unicode MS"/>
              </a:rPr>
              <a:t>Janick</a:t>
            </a:r>
            <a:r>
              <a:rPr lang="en-US" dirty="0" smtClean="0">
                <a:latin typeface="Arial Unicode MS"/>
                <a:cs typeface="Arial Unicode MS"/>
              </a:rPr>
              <a:t> </a:t>
            </a:r>
            <a:r>
              <a:rPr lang="en-US" dirty="0" err="1" smtClean="0">
                <a:latin typeface="Arial Unicode MS"/>
                <a:cs typeface="Arial Unicode MS"/>
              </a:rPr>
              <a:t>Artiola</a:t>
            </a:r>
            <a:r>
              <a:rPr lang="en-US" dirty="0" smtClean="0">
                <a:latin typeface="Arial Unicode MS"/>
                <a:cs typeface="Arial Unicode MS"/>
              </a:rPr>
              <a:t> and Dr. Erika Gallo</a:t>
            </a:r>
          </a:p>
          <a:p>
            <a:r>
              <a:rPr lang="en-US" dirty="0" smtClean="0">
                <a:latin typeface="Arial Unicode MS"/>
                <a:cs typeface="Arial Unicode MS"/>
              </a:rPr>
              <a:t>Grant McCormick, UA Campus Planner</a:t>
            </a:r>
            <a:endParaRPr lang="en-US" dirty="0">
              <a:latin typeface="Arial Unicode MS"/>
              <a:cs typeface="Arial Unicode MS"/>
            </a:endParaRPr>
          </a:p>
        </p:txBody>
      </p:sp>
      <p:pic>
        <p:nvPicPr>
          <p:cNvPr id="4" name="Picture 3" descr="AZSGC Logo_300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534" y="5840413"/>
            <a:ext cx="656466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3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33" y="20446"/>
            <a:ext cx="7753327" cy="2844037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Arial Unicode MS"/>
                <a:cs typeface="Arial Unicode MS"/>
              </a:rPr>
              <a:t>Thank You</a:t>
            </a:r>
            <a:endParaRPr lang="en-US" sz="8800" dirty="0">
              <a:latin typeface="Arial Unicode MS"/>
              <a:cs typeface="Arial Unicode MS"/>
            </a:endParaRPr>
          </a:p>
        </p:txBody>
      </p:sp>
      <p:pic>
        <p:nvPicPr>
          <p:cNvPr id="4" name="Picture 3" descr="AZSGC Logo_300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534" y="5842000"/>
            <a:ext cx="656466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9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Unicode MS"/>
                <a:cs typeface="Arial Unicode MS"/>
              </a:rPr>
              <a:t>Research Purpose</a:t>
            </a:r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 Unicode MS"/>
                <a:cs typeface="Arial Unicode MS"/>
              </a:rPr>
              <a:t>Why is water harvesting important?</a:t>
            </a:r>
          </a:p>
          <a:p>
            <a:pPr lvl="1"/>
            <a:r>
              <a:rPr lang="en-US" sz="3200" dirty="0">
                <a:latin typeface="Arial Unicode MS"/>
                <a:cs typeface="Arial Unicode MS"/>
              </a:rPr>
              <a:t>Direct </a:t>
            </a:r>
            <a:r>
              <a:rPr lang="en-US" sz="3200" dirty="0" smtClean="0">
                <a:latin typeface="Arial Unicode MS"/>
                <a:cs typeface="Arial Unicode MS"/>
              </a:rPr>
              <a:t>flow of rainwater </a:t>
            </a:r>
            <a:r>
              <a:rPr lang="en-US" sz="3200" dirty="0">
                <a:latin typeface="Arial Unicode MS"/>
                <a:cs typeface="Arial Unicode MS"/>
              </a:rPr>
              <a:t>toward </a:t>
            </a:r>
            <a:r>
              <a:rPr lang="en-US" sz="3200" dirty="0" smtClean="0">
                <a:latin typeface="Arial Unicode MS"/>
                <a:cs typeface="Arial Unicode MS"/>
              </a:rPr>
              <a:t>trees and vegetation</a:t>
            </a:r>
            <a:endParaRPr lang="en-US" sz="3200" dirty="0">
              <a:latin typeface="Arial Unicode MS"/>
              <a:cs typeface="Arial Unicode MS"/>
            </a:endParaRPr>
          </a:p>
          <a:p>
            <a:pPr lvl="1"/>
            <a:r>
              <a:rPr lang="en-US" sz="3200" dirty="0" smtClean="0">
                <a:latin typeface="Arial Unicode MS"/>
                <a:cs typeface="Arial Unicode MS"/>
              </a:rPr>
              <a:t>Repurpose </a:t>
            </a:r>
            <a:r>
              <a:rPr lang="en-US" sz="3200" dirty="0">
                <a:latin typeface="Arial Unicode MS"/>
                <a:cs typeface="Arial Unicode MS"/>
              </a:rPr>
              <a:t>water from </a:t>
            </a:r>
            <a:r>
              <a:rPr lang="en-US" sz="3200" dirty="0" smtClean="0">
                <a:latin typeface="Arial Unicode MS"/>
                <a:cs typeface="Arial Unicode MS"/>
              </a:rPr>
              <a:t>precipitation events</a:t>
            </a:r>
            <a:endParaRPr lang="en-US" sz="3200" dirty="0">
              <a:latin typeface="Arial Unicode MS"/>
              <a:cs typeface="Arial Unicode MS"/>
            </a:endParaRPr>
          </a:p>
          <a:p>
            <a:pPr lvl="1"/>
            <a:r>
              <a:rPr lang="en-US" sz="3200" dirty="0" smtClean="0">
                <a:latin typeface="Arial Unicode MS"/>
                <a:cs typeface="Arial Unicode MS"/>
              </a:rPr>
              <a:t>Increase </a:t>
            </a:r>
            <a:r>
              <a:rPr lang="en-US" sz="3200" dirty="0">
                <a:latin typeface="Arial Unicode MS"/>
                <a:cs typeface="Arial Unicode MS"/>
              </a:rPr>
              <a:t>soil infiltration for groundwater </a:t>
            </a:r>
            <a:r>
              <a:rPr lang="en-US" sz="3200" dirty="0" smtClean="0">
                <a:latin typeface="Arial Unicode MS"/>
                <a:cs typeface="Arial Unicode MS"/>
              </a:rPr>
              <a:t>recharge</a:t>
            </a:r>
            <a:endParaRPr lang="en-US" dirty="0" smtClean="0">
              <a:latin typeface="Arial Unicode MS"/>
              <a:cs typeface="Arial Unicode MS"/>
            </a:endParaRPr>
          </a:p>
          <a:p>
            <a:r>
              <a:rPr lang="en-US" dirty="0" smtClean="0">
                <a:latin typeface="Arial Unicode MS"/>
                <a:cs typeface="Arial Unicode MS"/>
              </a:rPr>
              <a:t>Necessary to maintain good basin soil quality</a:t>
            </a:r>
          </a:p>
        </p:txBody>
      </p:sp>
      <p:pic>
        <p:nvPicPr>
          <p:cNvPr id="4" name="Picture 3" descr="AZSGC Logo_300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534" y="5842000"/>
            <a:ext cx="656466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8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Unicode MS"/>
                <a:cs typeface="Arial Unicode MS"/>
              </a:rPr>
              <a:t>Research Questions</a:t>
            </a:r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500" dirty="0" smtClean="0">
                <a:latin typeface="Arial Unicode MS"/>
                <a:cs typeface="Arial Unicode MS"/>
              </a:rPr>
              <a:t>How are urban soils responding to change in watershed structure over time?</a:t>
            </a:r>
          </a:p>
          <a:p>
            <a:pPr marL="0" indent="0">
              <a:buNone/>
            </a:pPr>
            <a:r>
              <a:rPr lang="en-US" sz="3500" dirty="0">
                <a:latin typeface="Arial Unicode MS"/>
                <a:cs typeface="Arial Unicode MS"/>
              </a:rPr>
              <a:t>	</a:t>
            </a:r>
            <a:r>
              <a:rPr lang="en-US" sz="3500" dirty="0" smtClean="0">
                <a:latin typeface="Arial Unicode MS"/>
                <a:cs typeface="Arial Unicode MS"/>
              </a:rPr>
              <a:t>1. Soil Chemistry</a:t>
            </a:r>
          </a:p>
          <a:p>
            <a:pPr marL="0" indent="0">
              <a:buNone/>
            </a:pPr>
            <a:r>
              <a:rPr lang="en-US" sz="3500" dirty="0">
                <a:latin typeface="Arial Unicode MS"/>
                <a:cs typeface="Arial Unicode MS"/>
              </a:rPr>
              <a:t>	</a:t>
            </a:r>
            <a:r>
              <a:rPr lang="en-US" sz="3500" dirty="0" smtClean="0">
                <a:latin typeface="Arial Unicode MS"/>
                <a:cs typeface="Arial Unicode MS"/>
              </a:rPr>
              <a:t>2. Soil Mineralogy</a:t>
            </a:r>
          </a:p>
          <a:p>
            <a:pPr marL="0" indent="0">
              <a:buNone/>
            </a:pPr>
            <a:r>
              <a:rPr lang="en-US" sz="3500" dirty="0">
                <a:latin typeface="Arial Unicode MS"/>
                <a:cs typeface="Arial Unicode MS"/>
              </a:rPr>
              <a:t>	</a:t>
            </a:r>
            <a:r>
              <a:rPr lang="en-US" sz="3500" dirty="0" smtClean="0">
                <a:latin typeface="Arial Unicode MS"/>
                <a:cs typeface="Arial Unicode MS"/>
              </a:rPr>
              <a:t>3. Soil Texture</a:t>
            </a:r>
          </a:p>
          <a:p>
            <a:pPr marL="0" indent="0">
              <a:buNone/>
            </a:pPr>
            <a:endParaRPr lang="en-US" sz="3500" dirty="0">
              <a:latin typeface="Arial Unicode MS"/>
              <a:cs typeface="Arial Unicode MS"/>
            </a:endParaRPr>
          </a:p>
          <a:p>
            <a:r>
              <a:rPr lang="en-US" sz="3500" dirty="0" smtClean="0">
                <a:latin typeface="Arial Unicode MS"/>
                <a:cs typeface="Arial Unicode MS"/>
              </a:rPr>
              <a:t>How can these soils be amended to improve local soil and water quality through application of </a:t>
            </a:r>
            <a:r>
              <a:rPr lang="en-US" sz="3500" b="1" i="1" dirty="0" err="1" smtClean="0">
                <a:latin typeface="Arial Unicode MS"/>
                <a:cs typeface="Arial Unicode MS"/>
              </a:rPr>
              <a:t>biochar</a:t>
            </a:r>
            <a:r>
              <a:rPr lang="en-US" sz="3500" dirty="0" smtClean="0">
                <a:latin typeface="Arial Unicode MS"/>
                <a:cs typeface="Arial Unicode MS"/>
              </a:rPr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ZSGC Logo_300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534" y="5842000"/>
            <a:ext cx="656466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6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1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Unicode MS"/>
                <a:cs typeface="Arial Unicode MS"/>
              </a:rPr>
              <a:t>The Four Sampling Basins</a:t>
            </a:r>
            <a:endParaRPr lang="en-US" dirty="0">
              <a:latin typeface="Arial Unicode MS"/>
              <a:cs typeface="Arial Unicode MS"/>
            </a:endParaRPr>
          </a:p>
        </p:txBody>
      </p:sp>
      <p:pic>
        <p:nvPicPr>
          <p:cNvPr id="4" name="Picture 3" descr="ame_downspou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5" y="1417638"/>
            <a:ext cx="3187868" cy="2376669"/>
          </a:xfrm>
          <a:prstGeom prst="rect">
            <a:avLst/>
          </a:prstGeom>
        </p:spPr>
      </p:pic>
      <p:pic>
        <p:nvPicPr>
          <p:cNvPr id="5" name="Picture 4" descr="IMG_024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92" y="1417638"/>
            <a:ext cx="3168892" cy="2376669"/>
          </a:xfrm>
          <a:prstGeom prst="rect">
            <a:avLst/>
          </a:prstGeom>
        </p:spPr>
      </p:pic>
      <p:pic>
        <p:nvPicPr>
          <p:cNvPr id="7" name="Picture 6" descr="T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6" y="4152016"/>
            <a:ext cx="3187868" cy="2376669"/>
          </a:xfrm>
          <a:prstGeom prst="rect">
            <a:avLst/>
          </a:prstGeom>
        </p:spPr>
      </p:pic>
      <p:pic>
        <p:nvPicPr>
          <p:cNvPr id="8" name="Picture 7" descr="sre_basin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92" y="4152016"/>
            <a:ext cx="3168892" cy="23766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14565" y="3536563"/>
            <a:ext cx="2148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 Credit: Grant McCormick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4965" y="6251686"/>
            <a:ext cx="2148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 Credit: Grant McCormick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4965" y="3518766"/>
            <a:ext cx="2148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 Credit: Grant McCormick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9242" y="6251686"/>
            <a:ext cx="1813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 Credit: Luis Salgado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4715" y="1101230"/>
            <a:ext cx="344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  <a:cs typeface="Arial Unicode MS"/>
              </a:rPr>
              <a:t>AME Basins (constructed 2006)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/>
              <a:cs typeface="Arial Unicode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4092" y="1048306"/>
            <a:ext cx="3610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  <a:cs typeface="Arial Unicode MS"/>
              </a:rPr>
              <a:t>Nursing Basin (constructed 1992)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/>
              <a:cs typeface="Arial Unicode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782684"/>
            <a:ext cx="419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  <a:cs typeface="Arial Unicode MS"/>
              </a:rPr>
              <a:t>Tyndall + 6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  <a:cs typeface="Arial Unicode MS"/>
              </a:rPr>
              <a:t>th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  <a:cs typeface="Arial Unicode MS"/>
              </a:rPr>
              <a:t> Basins (constructed 1996)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/>
              <a:cs typeface="Arial Unicode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1987" y="3778255"/>
            <a:ext cx="409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/>
                <a:cs typeface="Arial Unicode MS"/>
              </a:rPr>
              <a:t>Rec Center Basins (constructed 2010)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 Unicode MS"/>
              <a:cs typeface="Arial Unicode MS"/>
            </a:endParaRPr>
          </a:p>
        </p:txBody>
      </p:sp>
      <p:pic>
        <p:nvPicPr>
          <p:cNvPr id="17" name="Picture 16" descr="AZSGC Logo_300dpi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534" y="5840413"/>
            <a:ext cx="656466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8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 Unicode MS"/>
                <a:cs typeface="Arial Unicode MS"/>
              </a:rPr>
              <a:t>Methods in Analysis of Basin Soils</a:t>
            </a:r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Unicode MS"/>
                <a:cs typeface="Arial Unicode MS"/>
              </a:rPr>
              <a:t>pH</a:t>
            </a:r>
          </a:p>
          <a:p>
            <a:r>
              <a:rPr lang="en-US" dirty="0" smtClean="0">
                <a:latin typeface="Arial Unicode MS"/>
                <a:cs typeface="Arial Unicode MS"/>
              </a:rPr>
              <a:t>Electrical Conductivity (EC)</a:t>
            </a:r>
          </a:p>
          <a:p>
            <a:r>
              <a:rPr lang="en-US" dirty="0" smtClean="0">
                <a:latin typeface="Arial Unicode MS"/>
                <a:cs typeface="Arial Unicode MS"/>
              </a:rPr>
              <a:t>X-Ray Diffraction</a:t>
            </a:r>
          </a:p>
          <a:p>
            <a:r>
              <a:rPr lang="en-US" dirty="0" smtClean="0">
                <a:latin typeface="Arial Unicode MS"/>
                <a:cs typeface="Arial Unicode MS"/>
              </a:rPr>
              <a:t>X-Ray Fluorescence</a:t>
            </a:r>
          </a:p>
          <a:p>
            <a:r>
              <a:rPr lang="en-US" dirty="0" smtClean="0">
                <a:latin typeface="Arial Unicode MS"/>
                <a:cs typeface="Arial Unicode MS"/>
              </a:rPr>
              <a:t>Loss on Ignition</a:t>
            </a:r>
          </a:p>
          <a:p>
            <a:r>
              <a:rPr lang="en-US" dirty="0" smtClean="0">
                <a:latin typeface="Arial Unicode MS"/>
                <a:cs typeface="Arial Unicode MS"/>
              </a:rPr>
              <a:t>Water Holding Capacity</a:t>
            </a:r>
          </a:p>
          <a:p>
            <a:r>
              <a:rPr lang="en-US" dirty="0" smtClean="0">
                <a:latin typeface="Arial Unicode MS"/>
                <a:cs typeface="Arial Unicode MS"/>
              </a:rPr>
              <a:t>Particle Size Analysis</a:t>
            </a:r>
            <a:endParaRPr lang="en-US" dirty="0">
              <a:latin typeface="Arial Unicode MS"/>
              <a:cs typeface="Arial Unicode MS"/>
            </a:endParaRPr>
          </a:p>
        </p:txBody>
      </p:sp>
      <p:pic>
        <p:nvPicPr>
          <p:cNvPr id="4" name="Picture 3" descr="AZSGC Logo_300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534" y="5842000"/>
            <a:ext cx="656466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4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579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Unicode MS"/>
                <a:cs typeface="Arial Unicode MS"/>
              </a:rPr>
              <a:t>Results: pH and EC Variation</a:t>
            </a:r>
            <a:endParaRPr lang="en-US" dirty="0">
              <a:latin typeface="Arial Unicode MS"/>
              <a:cs typeface="Arial Unicode MS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/>
        </p:nvPicPr>
        <p:blipFill>
          <a:blip r:embed="rId3"/>
          <a:srcRect l="-19" r="-19"/>
          <a:stretch>
            <a:fillRect/>
          </a:stretch>
        </p:blipFill>
        <p:spPr>
          <a:xfrm>
            <a:off x="175846" y="3150906"/>
            <a:ext cx="4502517" cy="3251159"/>
          </a:xfrm>
          <a:prstGeom prst="rect">
            <a:avLst/>
          </a:prstGeom>
        </p:spPr>
      </p:pic>
      <p:pic>
        <p:nvPicPr>
          <p:cNvPr id="9" name="Content Placeholder 3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175" y="3150906"/>
            <a:ext cx="4338265" cy="32511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5846" y="1430113"/>
            <a:ext cx="4726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Unicode MS"/>
                <a:cs typeface="Arial Unicode MS"/>
              </a:rPr>
              <a:t>Logistic Fit of Sample Type by </a:t>
            </a:r>
            <a:r>
              <a:rPr lang="en-US" sz="2400" b="1" dirty="0" err="1" smtClean="0">
                <a:latin typeface="Arial Unicode MS"/>
                <a:cs typeface="Arial Unicode MS"/>
              </a:rPr>
              <a:t>ln</a:t>
            </a:r>
            <a:r>
              <a:rPr lang="en-US" sz="2400" b="1" dirty="0" smtClean="0">
                <a:latin typeface="Arial Unicode MS"/>
                <a:cs typeface="Arial Unicode MS"/>
              </a:rPr>
              <a:t>(pH)</a:t>
            </a:r>
          </a:p>
          <a:p>
            <a:r>
              <a:rPr lang="en-US" sz="2400" dirty="0" smtClean="0">
                <a:latin typeface="Arial Unicode MS"/>
                <a:cs typeface="Arial Unicode MS"/>
              </a:rPr>
              <a:t>-Statistically Significant p=0.0083</a:t>
            </a:r>
          </a:p>
          <a:p>
            <a:r>
              <a:rPr lang="en-US" sz="2400" dirty="0" smtClean="0">
                <a:latin typeface="Arial Unicode MS"/>
                <a:cs typeface="Arial Unicode MS"/>
              </a:rPr>
              <a:t>-Basin soils tend to be less basic</a:t>
            </a:r>
            <a:endParaRPr lang="en-US" sz="2400" dirty="0">
              <a:latin typeface="Arial Unicode MS"/>
              <a:cs typeface="Arial Unicode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8951" y="1393235"/>
            <a:ext cx="424135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Unicode MS"/>
                <a:cs typeface="Arial Unicode MS"/>
              </a:rPr>
              <a:t>Logistic Fit of Site by EC</a:t>
            </a:r>
          </a:p>
          <a:p>
            <a:r>
              <a:rPr lang="en-US" sz="2400" dirty="0" smtClean="0">
                <a:latin typeface="Arial Unicode MS"/>
                <a:cs typeface="Arial Unicode MS"/>
              </a:rPr>
              <a:t>-Statistically Significant p=0.0069</a:t>
            </a:r>
          </a:p>
        </p:txBody>
      </p:sp>
      <p:pic>
        <p:nvPicPr>
          <p:cNvPr id="12" name="Picture 11" descr="AZSGC Logo_300dp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52" y="6037349"/>
            <a:ext cx="529220" cy="819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3041" y="6402064"/>
            <a:ext cx="2839602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Unicode MS"/>
                <a:cs typeface="Arial Unicode MS"/>
              </a:rPr>
              <a:t>Basin (o) Control (+)</a:t>
            </a:r>
            <a:endParaRPr lang="en-US" b="1" dirty="0">
              <a:latin typeface="Arial Unicode MS"/>
              <a:cs typeface="Arial Unicode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8951" y="6402064"/>
            <a:ext cx="343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Tyndall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 Center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3"/>
                </a:solidFill>
              </a:rPr>
              <a:t>Nursin</a:t>
            </a:r>
            <a:r>
              <a:rPr lang="en-US" dirty="0" smtClean="0">
                <a:solidFill>
                  <a:srgbClr val="9BBB59"/>
                </a:solidFill>
              </a:rPr>
              <a:t>g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AME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7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955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 Unicode MS"/>
                <a:cs typeface="Arial Unicode MS"/>
              </a:rPr>
              <a:t>Results: Multivariate XRF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22254"/>
            <a:ext cx="8539244" cy="27839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4975" y="4168019"/>
            <a:ext cx="7440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/>
                <a:cs typeface="Arial Unicode MS"/>
              </a:rPr>
              <a:t>Elemental Variation Statically Significant by Basin Site</a:t>
            </a:r>
          </a:p>
          <a:p>
            <a:r>
              <a:rPr lang="en-US" dirty="0" smtClean="0">
                <a:latin typeface="Arial Unicode MS"/>
                <a:cs typeface="Arial Unicode MS"/>
              </a:rPr>
              <a:t>-</a:t>
            </a:r>
            <a:r>
              <a:rPr lang="en-US" dirty="0" err="1" smtClean="0">
                <a:latin typeface="Arial Unicode MS"/>
                <a:cs typeface="Arial Unicode MS"/>
              </a:rPr>
              <a:t>Ca</a:t>
            </a:r>
            <a:r>
              <a:rPr lang="en-US" dirty="0" smtClean="0">
                <a:latin typeface="Arial Unicode MS"/>
                <a:cs typeface="Arial Unicode MS"/>
              </a:rPr>
              <a:t> (p&lt;0.0001)</a:t>
            </a:r>
          </a:p>
          <a:p>
            <a:r>
              <a:rPr lang="en-US" dirty="0" smtClean="0">
                <a:latin typeface="Arial Unicode MS"/>
                <a:cs typeface="Arial Unicode MS"/>
              </a:rPr>
              <a:t>-</a:t>
            </a:r>
            <a:r>
              <a:rPr lang="en-US" dirty="0" err="1" smtClean="0">
                <a:latin typeface="Arial Unicode MS"/>
                <a:cs typeface="Arial Unicode MS"/>
              </a:rPr>
              <a:t>Zr</a:t>
            </a:r>
            <a:r>
              <a:rPr lang="en-US" dirty="0" smtClean="0">
                <a:latin typeface="Arial Unicode MS"/>
                <a:cs typeface="Arial Unicode MS"/>
              </a:rPr>
              <a:t> (p&lt;0.0001)</a:t>
            </a:r>
          </a:p>
          <a:p>
            <a:r>
              <a:rPr lang="en-US" dirty="0" smtClean="0">
                <a:latin typeface="Arial Unicode MS"/>
                <a:cs typeface="Arial Unicode MS"/>
              </a:rPr>
              <a:t>-</a:t>
            </a:r>
            <a:r>
              <a:rPr lang="en-US" dirty="0" err="1" smtClean="0">
                <a:latin typeface="Arial Unicode MS"/>
                <a:cs typeface="Arial Unicode MS"/>
              </a:rPr>
              <a:t>Sr</a:t>
            </a:r>
            <a:r>
              <a:rPr lang="en-US" dirty="0" smtClean="0">
                <a:latin typeface="Arial Unicode MS"/>
                <a:cs typeface="Arial Unicode MS"/>
              </a:rPr>
              <a:t> (p&lt;0.0001)</a:t>
            </a:r>
          </a:p>
          <a:p>
            <a:r>
              <a:rPr lang="en-US" dirty="0" smtClean="0">
                <a:latin typeface="Arial Unicode MS"/>
                <a:cs typeface="Arial Unicode MS"/>
              </a:rPr>
              <a:t>-Fe (p&lt;0.0001)</a:t>
            </a:r>
          </a:p>
          <a:p>
            <a:r>
              <a:rPr lang="en-US" dirty="0" smtClean="0">
                <a:latin typeface="Arial Unicode MS"/>
                <a:cs typeface="Arial Unicode MS"/>
              </a:rPr>
              <a:t>-Cr (p=0.0005)</a:t>
            </a:r>
          </a:p>
          <a:p>
            <a:r>
              <a:rPr lang="en-US" dirty="0" smtClean="0">
                <a:latin typeface="Arial Unicode MS"/>
                <a:cs typeface="Arial Unicode MS"/>
              </a:rPr>
              <a:t>-V (p=0.0008)</a:t>
            </a:r>
          </a:p>
          <a:p>
            <a:r>
              <a:rPr lang="en-US" dirty="0" smtClean="0">
                <a:latin typeface="Arial Unicode MS"/>
                <a:cs typeface="Arial Unicode MS"/>
              </a:rPr>
              <a:t>-Cu(p=0.0012)</a:t>
            </a:r>
            <a:endParaRPr lang="en-US" dirty="0">
              <a:latin typeface="Arial Unicode MS"/>
              <a:cs typeface="Arial Unicode MS"/>
            </a:endParaRPr>
          </a:p>
        </p:txBody>
      </p:sp>
      <p:pic>
        <p:nvPicPr>
          <p:cNvPr id="9" name="Picture 8" descr="AZSGC Logo_300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534" y="5840413"/>
            <a:ext cx="656466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7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580" y="33801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Unicode MS"/>
                <a:cs typeface="Arial Unicode MS"/>
              </a:rPr>
              <a:t>Results: Particle Size Analysis</a:t>
            </a:r>
            <a:endParaRPr lang="en-US" dirty="0">
              <a:latin typeface="Arial Unicode MS"/>
              <a:cs typeface="Arial Unicode MS"/>
            </a:endParaRPr>
          </a:p>
        </p:txBody>
      </p:sp>
      <p:pic>
        <p:nvPicPr>
          <p:cNvPr id="4" name="Picture 3" descr="AZSGC Logo_300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32" y="5840413"/>
            <a:ext cx="656466" cy="101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195" y="1512081"/>
            <a:ext cx="3082191" cy="2309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508" y="1542859"/>
            <a:ext cx="3129975" cy="2345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7102" y="4279004"/>
            <a:ext cx="3200284" cy="2208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508" y="4174690"/>
            <a:ext cx="3344040" cy="23123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6170" y="1176801"/>
            <a:ext cx="4320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Unicode MS"/>
                <a:cs typeface="Arial Unicode MS"/>
              </a:rPr>
              <a:t>Logarithmic Fit of Site by Sand (p</a:t>
            </a:r>
            <a:r>
              <a:rPr lang="en-US" sz="1600" dirty="0">
                <a:latin typeface="Arial Unicode MS"/>
                <a:cs typeface="Arial Unicode MS"/>
              </a:rPr>
              <a:t>=</a:t>
            </a:r>
            <a:r>
              <a:rPr lang="en-US" sz="1600" dirty="0" smtClean="0">
                <a:latin typeface="Arial Unicode MS"/>
                <a:cs typeface="Arial Unicode MS"/>
              </a:rPr>
              <a:t>0.0006)</a:t>
            </a:r>
            <a:endParaRPr lang="en-US" sz="1600" dirty="0">
              <a:latin typeface="Arial Unicode MS"/>
              <a:cs typeface="Arial Unicode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6936" y="1173527"/>
            <a:ext cx="407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Unicode MS"/>
                <a:cs typeface="Arial Unicode MS"/>
              </a:rPr>
              <a:t>Logarithmic Fit of Site by Clay (p&lt;0.0001)</a:t>
            </a:r>
            <a:endParaRPr lang="en-US" sz="1600" dirty="0">
              <a:latin typeface="Arial Unicode MS"/>
              <a:cs typeface="Arial Unicode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614" y="3836136"/>
            <a:ext cx="4320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Unicode MS"/>
                <a:cs typeface="Arial Unicode MS"/>
              </a:rPr>
              <a:t>Logarithmic Fit of Type by Sand (p</a:t>
            </a:r>
            <a:r>
              <a:rPr lang="en-US" sz="1600" dirty="0">
                <a:latin typeface="Arial Unicode MS"/>
                <a:cs typeface="Arial Unicode MS"/>
              </a:rPr>
              <a:t>=</a:t>
            </a:r>
            <a:r>
              <a:rPr lang="en-US" sz="1600" dirty="0" smtClean="0">
                <a:latin typeface="Arial Unicode MS"/>
                <a:cs typeface="Arial Unicode MS"/>
              </a:rPr>
              <a:t>0.0104)</a:t>
            </a:r>
            <a:endParaRPr lang="en-US" sz="1600" dirty="0">
              <a:latin typeface="Arial Unicode MS"/>
              <a:cs typeface="Arial Unicode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0021" y="3882290"/>
            <a:ext cx="4078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Unicode MS"/>
                <a:cs typeface="Arial Unicode MS"/>
              </a:rPr>
              <a:t>Logarithmic Fit of Type by Silt (p=0.0088)</a:t>
            </a:r>
            <a:endParaRPr lang="en-US" sz="1600" dirty="0">
              <a:latin typeface="Arial Unicode MS"/>
              <a:cs typeface="Arial Unicode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8951" y="6507930"/>
            <a:ext cx="343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Tyndall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 Center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3"/>
                </a:solidFill>
              </a:rPr>
              <a:t>Nursin</a:t>
            </a:r>
            <a:r>
              <a:rPr lang="en-US" dirty="0" smtClean="0">
                <a:solidFill>
                  <a:srgbClr val="9BBB59"/>
                </a:solidFill>
              </a:rPr>
              <a:t>g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AME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3952" y="6488668"/>
            <a:ext cx="269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Unicode MS"/>
                <a:cs typeface="Arial Unicode MS"/>
              </a:rPr>
              <a:t>Basin (o) Control (+)</a:t>
            </a:r>
            <a:endParaRPr lang="en-US" b="1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4195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 Unicode MS"/>
                <a:cs typeface="Arial Unicode MS"/>
              </a:rPr>
              <a:t>Soil Amendment: The Benefits of Biochar</a:t>
            </a:r>
            <a:endParaRPr lang="en-US" dirty="0">
              <a:latin typeface="Arial Unicode MS"/>
              <a:cs typeface="Arial Unicode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Arial Unicode MS"/>
                <a:cs typeface="Arial Unicode MS"/>
              </a:rPr>
              <a:t>Biochar is formed through pyrolysis of biomass</a:t>
            </a:r>
          </a:p>
          <a:p>
            <a:r>
              <a:rPr lang="en-US" dirty="0" smtClean="0">
                <a:latin typeface="Arial Unicode MS"/>
                <a:cs typeface="Arial Unicode MS"/>
              </a:rPr>
              <a:t>Urban runoff inherently contains many </a:t>
            </a:r>
            <a:r>
              <a:rPr lang="en-US" dirty="0" smtClean="0">
                <a:latin typeface="Arial Unicode MS"/>
                <a:cs typeface="Arial Unicode MS"/>
              </a:rPr>
              <a:t>different </a:t>
            </a:r>
            <a:r>
              <a:rPr lang="en-US" dirty="0" smtClean="0">
                <a:latin typeface="Arial Unicode MS"/>
                <a:cs typeface="Arial Unicode MS"/>
              </a:rPr>
              <a:t>organic compounds present in gasoline, diesel, oil, herbicides, pesticides</a:t>
            </a:r>
          </a:p>
          <a:p>
            <a:r>
              <a:rPr lang="en-US" dirty="0" smtClean="0">
                <a:latin typeface="Arial Unicode MS"/>
                <a:cs typeface="Arial Unicode MS"/>
              </a:rPr>
              <a:t>Biochar has an affinity for absorbing these organic contaminants including benzene, atrazine, trichloroethylene (TCE)</a:t>
            </a:r>
          </a:p>
        </p:txBody>
      </p:sp>
      <p:pic>
        <p:nvPicPr>
          <p:cNvPr id="4" name="Picture 3" descr="AZSGC Logo_300d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534" y="5842000"/>
            <a:ext cx="656466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0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4299</TotalTime>
  <Words>731</Words>
  <Application>Microsoft Macintosh PowerPoint</Application>
  <PresentationFormat>On-screen Show (4:3)</PresentationFormat>
  <Paragraphs>93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Urban Stormwater Harvesting: Implications and Strategies for Detention Basin Soils</vt:lpstr>
      <vt:lpstr>Research Purpose</vt:lpstr>
      <vt:lpstr>Research Questions</vt:lpstr>
      <vt:lpstr>The Four Sampling Basins</vt:lpstr>
      <vt:lpstr>Methods in Analysis of Basin Soils</vt:lpstr>
      <vt:lpstr>Results: pH and EC Variation</vt:lpstr>
      <vt:lpstr>Results: Multivariate XRF Analysis</vt:lpstr>
      <vt:lpstr>Results: Particle Size Analysis</vt:lpstr>
      <vt:lpstr>Soil Amendment: The Benefits of Biochar</vt:lpstr>
      <vt:lpstr>Biochar Column Experiment</vt:lpstr>
      <vt:lpstr>Conclusions</vt:lpstr>
      <vt:lpstr>Acknowledgements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Stormwater Harvesting: Implications for Detention Basin Soils</dc:title>
  <dc:creator>Mara Rembelski</dc:creator>
  <cp:lastModifiedBy>Mara Rembelski</cp:lastModifiedBy>
  <cp:revision>57</cp:revision>
  <dcterms:created xsi:type="dcterms:W3CDTF">2016-04-04T00:30:23Z</dcterms:created>
  <dcterms:modified xsi:type="dcterms:W3CDTF">2016-04-07T03:37:46Z</dcterms:modified>
</cp:coreProperties>
</file>